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2" r:id="rId3"/>
    <p:sldId id="354" r:id="rId4"/>
    <p:sldId id="355" r:id="rId5"/>
    <p:sldId id="353" r:id="rId6"/>
    <p:sldId id="356" r:id="rId7"/>
    <p:sldId id="357" r:id="rId8"/>
    <p:sldId id="337" r:id="rId9"/>
    <p:sldId id="338" r:id="rId10"/>
    <p:sldId id="344" r:id="rId11"/>
    <p:sldId id="345" r:id="rId12"/>
    <p:sldId id="346" r:id="rId13"/>
    <p:sldId id="347" r:id="rId14"/>
    <p:sldId id="349" r:id="rId15"/>
    <p:sldId id="350" r:id="rId16"/>
    <p:sldId id="358" r:id="rId17"/>
    <p:sldId id="351" r:id="rId18"/>
  </p:sldIdLst>
  <p:sldSz cx="9144000" cy="6858000" type="screen4x3"/>
  <p:notesSz cx="992663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72" y="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22" y="-120"/>
      </p:cViewPr>
      <p:guideLst>
        <p:guide orient="horz" pos="2160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497B9-0240-4543-B900-A89519832F5F}" type="datetimeFigureOut">
              <a:rPr lang="tr-TR" smtClean="0"/>
              <a:t>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896B-386E-4FF0-89CF-FE1F0C8D9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57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85B3D-40B6-4785-9D32-CE1FAB7B5570}" type="datetimeFigureOut">
              <a:rPr lang="tr-TR" smtClean="0"/>
              <a:t>1.11.2019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E3631-2044-4636-9543-6AEA5DDF81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8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3631-2044-4636-9543-6AEA5DDF81D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3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3631-2044-4636-9543-6AEA5DDF81D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3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5088"/>
            <a:ext cx="8229600" cy="573088"/>
          </a:xfrm>
        </p:spPr>
        <p:txBody>
          <a:bodyPr/>
          <a:lstStyle>
            <a:lvl1pPr>
              <a:defRPr>
                <a:ln>
                  <a:solidFill>
                    <a:srgbClr val="0067A0"/>
                  </a:solidFill>
                </a:ln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1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88"/>
            <a:ext cx="8229600" cy="573088"/>
          </a:xfrm>
        </p:spPr>
        <p:txBody>
          <a:bodyPr/>
          <a:lstStyle>
            <a:lvl1pPr>
              <a:defRPr>
                <a:ln>
                  <a:solidFill>
                    <a:srgbClr val="0067A0"/>
                  </a:solidFill>
                </a:ln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11/1/2019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087"/>
            <a:ext cx="8229600" cy="696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0AC1-E230-614B-9F0B-AAAD428D8A03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8622710" y="6492900"/>
            <a:ext cx="623842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468E75-B0E6-4075-9E48-FDB9715B36B7}" type="slidenum">
              <a:rPr lang="en-US" sz="1000" b="1" smtClean="0"/>
              <a:pPr/>
              <a:t>‹#›</a:t>
            </a:fld>
            <a:r>
              <a:rPr lang="tr-TR" sz="1000" b="1" dirty="0" smtClean="0"/>
              <a:t> / 17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8378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b="1" kern="1200">
          <a:solidFill>
            <a:srgbClr val="0067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051003" y="2583707"/>
            <a:ext cx="5092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2020 YILI BARTIN TURİZM &amp; SANAYİ ve ÇEVRE ALTYAPISI KÖA MALİ DESTEK PROGRAMLARI </a:t>
            </a:r>
            <a:r>
              <a:rPr lang="tr-TR" sz="2400" b="1" dirty="0">
                <a:solidFill>
                  <a:schemeClr val="tx2">
                    <a:lumMod val="75000"/>
                  </a:schemeClr>
                </a:solidFill>
              </a:rPr>
              <a:t>BÜTÇE EĞİTİMİ</a:t>
            </a:r>
          </a:p>
          <a:p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tr-TR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081825" y="5777452"/>
            <a:ext cx="3062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1750" b="1" dirty="0" smtClean="0">
                <a:latin typeface="+mj-lt"/>
              </a:rPr>
              <a:t>İZLEME, DEĞERLENDİRME VE RAPORLAMA BİRİMİ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1750" b="1" dirty="0" smtClean="0">
                <a:latin typeface="+mj-lt"/>
              </a:rPr>
              <a:t>1 KASIM</a:t>
            </a:r>
            <a:r>
              <a:rPr lang="tr-TR" sz="1750" b="1" dirty="0" smtClean="0">
                <a:latin typeface="+mj-lt"/>
              </a:rPr>
              <a:t> </a:t>
            </a:r>
            <a:r>
              <a:rPr lang="tr-TR" sz="1750" b="1" dirty="0" smtClean="0">
                <a:latin typeface="+mj-lt"/>
              </a:rPr>
              <a:t>2019</a:t>
            </a:r>
            <a:endParaRPr lang="tr-TR" sz="175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11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8977" y="10932"/>
            <a:ext cx="8339010" cy="584491"/>
          </a:xfrm>
        </p:spPr>
        <p:txBody>
          <a:bodyPr>
            <a:normAutofit fontScale="90000"/>
          </a:bodyPr>
          <a:lstStyle/>
          <a:p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 Proje </a:t>
            </a:r>
            <a:r>
              <a:rPr lang="tr-TR" sz="3200">
                <a:solidFill>
                  <a:schemeClr val="tx2">
                    <a:lumMod val="50000"/>
                  </a:schemeClr>
                </a:solidFill>
              </a:rPr>
              <a:t>Bütçesi </a:t>
            </a:r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5.Bölüm: Diğer Maliyetler Hizmetler</a:t>
            </a:r>
            <a:endParaRPr lang="tr-T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288675"/>
              </p:ext>
            </p:extLst>
          </p:nvPr>
        </p:nvGraphicFramePr>
        <p:xfrm>
          <a:off x="893136" y="839971"/>
          <a:ext cx="7442790" cy="5173215"/>
        </p:xfrm>
        <a:graphic>
          <a:graphicData uri="http://schemas.openxmlformats.org/drawingml/2006/table">
            <a:tbl>
              <a:tblPr/>
              <a:tblGrid>
                <a:gridCol w="2960615"/>
                <a:gridCol w="901710"/>
                <a:gridCol w="1036966"/>
                <a:gridCol w="1203796"/>
                <a:gridCol w="1339703"/>
              </a:tblGrid>
              <a:tr h="267338">
                <a:tc>
                  <a:txBody>
                    <a:bodyPr/>
                    <a:lstStyle/>
                    <a:p>
                      <a:pPr algn="l" fontAlgn="ctr"/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Miktar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673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 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Diğer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maliyetler, hizmetler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5.1. Yayınlar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5.2. Etüd, araştırma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3625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5.2.1 Devrek-</a:t>
                      </a:r>
                      <a:r>
                        <a:rPr lang="tr-T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Filyos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Vadi Hattı Çevre Kirliliği Ölçüm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Fizibilitesi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Adet</a:t>
                      </a:r>
                      <a:r>
                        <a:rPr lang="tr-T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5.3.  Denetim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5.3.1 YMM Denetim Ücreti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5.4. Değerlendirme maliyetleri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96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5.5. Tercüme, tercümanlar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5.5.1 Yurtdışı tercümanlık bedeli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22650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5.6. Mali hizmetler (banka teminatı maliyetleri vb.)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5.6.1 EFT / Havale maliyetleri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1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800" b="0" i="1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800" b="0" i="1" u="none" strike="noStrike" dirty="0">
                        <a:solidFill>
                          <a:srgbClr val="A6A6A6"/>
                        </a:solidFill>
                        <a:effectLst/>
                        <a:latin typeface="Arial"/>
                      </a:endParaRP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5.7. Konferans/seminer maliyetleri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5.8. Tanıtım Faaliyetleri  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5.8.1 Tabela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5.8.2 Afiş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5.8.3 Broşür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5.8.4 Katalog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5.8.5 Bloknot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 İnşaat (Küçük ölçekli yapım) İşleri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93590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5.9.1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OSB Doğalgaz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Dağıtım Şebekesi Altyapı Yapım İşi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/>
                        <a:t>Adet</a:t>
                      </a:r>
                      <a:endParaRPr lang="tr-TR" sz="1100" b="1" dirty="0"/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1000000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0352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1000000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0352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79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Diğer Maliyetler, Hizmetler Alt Toplamı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1.020.000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17" marR="7817" marT="7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52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74944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2">
                    <a:lumMod val="50000"/>
                  </a:schemeClr>
                </a:solidFill>
              </a:rPr>
              <a:t>Proje Bütçesi </a:t>
            </a: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5.Bölüm: Diğer Maliyetler, Hizmetler</a:t>
            </a:r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1627" y="1010092"/>
            <a:ext cx="8080745" cy="43487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/>
          </a:p>
          <a:p>
            <a:pPr marL="0" indent="0" algn="just">
              <a:buNone/>
            </a:pPr>
            <a:r>
              <a:rPr lang="tr-TR" sz="2400" b="1" dirty="0" smtClean="0"/>
              <a:t>Diğer </a:t>
            </a:r>
            <a:r>
              <a:rPr lang="tr-TR" sz="2400" b="1" dirty="0"/>
              <a:t>Maliyetler, Hizmetler:</a:t>
            </a:r>
          </a:p>
          <a:p>
            <a:pPr marL="0" indent="0" algn="just">
              <a:buNone/>
            </a:pPr>
            <a:endParaRPr lang="tr-TR" sz="2600" dirty="0" smtClean="0"/>
          </a:p>
          <a:p>
            <a:pPr marL="0" indent="0" algn="just">
              <a:buNone/>
            </a:pPr>
            <a:r>
              <a:rPr lang="tr-TR" sz="2400" dirty="0"/>
              <a:t>5. b</a:t>
            </a:r>
            <a:r>
              <a:rPr lang="tr-TR" sz="2400" dirty="0" smtClean="0"/>
              <a:t>ütçe başlığı </a:t>
            </a:r>
            <a:r>
              <a:rPr lang="tr-TR" sz="2400" dirty="0"/>
              <a:t>altında </a:t>
            </a:r>
            <a:r>
              <a:rPr lang="tr-TR" sz="2400" dirty="0" err="1"/>
              <a:t>bütçelendirilmiş</a:t>
            </a:r>
            <a:r>
              <a:rPr lang="tr-TR" sz="2400" dirty="0"/>
              <a:t> </a:t>
            </a:r>
            <a:r>
              <a:rPr lang="tr-TR" sz="2400" dirty="0" smtClean="0"/>
              <a:t>tutarlar; </a:t>
            </a:r>
            <a:r>
              <a:rPr lang="tr-TR" sz="2400" dirty="0"/>
              <a:t>bütçede daha önce belirlenmiş yayınlar, </a:t>
            </a:r>
            <a:r>
              <a:rPr lang="tr-TR" sz="2400" dirty="0" smtClean="0"/>
              <a:t>fizibilite ve araştırmalar, tercüme, proje denetim, seminer, konferans, bankacılık işlem masrafları, görünürlük materyalleri hizmetleri ve inşaat-yapım işleri için </a:t>
            </a:r>
            <a:r>
              <a:rPr lang="tr-TR" sz="2400" dirty="0"/>
              <a:t>kullanılabilir. 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Önemli! Proje </a:t>
            </a:r>
            <a:r>
              <a:rPr lang="tr-TR" sz="2400" b="1" dirty="0">
                <a:solidFill>
                  <a:srgbClr val="FF0000"/>
                </a:solidFill>
              </a:rPr>
              <a:t>personeline bu bütçe kalemi kapsamında ödeme yapmak uygun değildir.</a:t>
            </a:r>
            <a:r>
              <a:rPr lang="tr-TR" sz="2400" dirty="0"/>
              <a:t>	</a:t>
            </a:r>
          </a:p>
          <a:p>
            <a:pPr algn="just"/>
            <a:endParaRPr lang="tr-TR" sz="2500" dirty="0" smtClean="0"/>
          </a:p>
          <a:p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0664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18977" y="457499"/>
            <a:ext cx="8339010" cy="584491"/>
          </a:xfrm>
        </p:spPr>
        <p:txBody>
          <a:bodyPr>
            <a:normAutofit/>
          </a:bodyPr>
          <a:lstStyle/>
          <a:p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 Proje </a:t>
            </a:r>
            <a:r>
              <a:rPr lang="tr-TR" sz="3200">
                <a:solidFill>
                  <a:schemeClr val="tx2">
                    <a:lumMod val="50000"/>
                  </a:schemeClr>
                </a:solidFill>
              </a:rPr>
              <a:t>Bütçesi 6</a:t>
            </a:r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.Bölüm: Diğer</a:t>
            </a:r>
            <a:endParaRPr lang="tr-T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42493"/>
              </p:ext>
            </p:extLst>
          </p:nvPr>
        </p:nvGraphicFramePr>
        <p:xfrm>
          <a:off x="829341" y="1754375"/>
          <a:ext cx="7612910" cy="3077205"/>
        </p:xfrm>
        <a:graphic>
          <a:graphicData uri="http://schemas.openxmlformats.org/drawingml/2006/table">
            <a:tbl>
              <a:tblPr/>
              <a:tblGrid>
                <a:gridCol w="3207014"/>
                <a:gridCol w="899162"/>
                <a:gridCol w="1034037"/>
                <a:gridCol w="1138939"/>
                <a:gridCol w="1333758"/>
              </a:tblGrid>
              <a:tr h="353074">
                <a:tc>
                  <a:txBody>
                    <a:bodyPr/>
                    <a:lstStyle/>
                    <a:p>
                      <a:pPr algn="l" fontAlgn="ctr"/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Miktar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 Diğer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6.1 Gazete İlan Bedeli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Sigorta Bedeli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3000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3000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 Proje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Danışmanlığı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Adet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10000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10000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079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6.4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…………..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977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6.5……………….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Diğer Alt Toplamı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14000</a:t>
                      </a:r>
                      <a:endParaRPr lang="tr-TR" sz="12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30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749445"/>
          </a:xfrm>
        </p:spPr>
        <p:txBody>
          <a:bodyPr>
            <a:normAutofit/>
          </a:bodyPr>
          <a:lstStyle/>
          <a:p>
            <a:r>
              <a:rPr lang="tr-TR" sz="3200">
                <a:solidFill>
                  <a:schemeClr val="tx2">
                    <a:lumMod val="50000"/>
                  </a:schemeClr>
                </a:solidFill>
              </a:rPr>
              <a:t>Proje Bütçesi 6</a:t>
            </a:r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.Bölüm: Diğer</a:t>
            </a:r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1627" y="1010092"/>
            <a:ext cx="8080745" cy="57415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marL="0" indent="0" algn="just">
              <a:buNone/>
            </a:pPr>
            <a:r>
              <a:rPr lang="tr-TR" sz="2400" b="1" dirty="0" smtClean="0"/>
              <a:t>Diğer:</a:t>
            </a:r>
            <a:endParaRPr lang="tr-TR" sz="2400" b="1" dirty="0"/>
          </a:p>
          <a:p>
            <a:pPr marL="0" indent="0" algn="just">
              <a:buNone/>
            </a:pPr>
            <a:endParaRPr lang="tr-TR" sz="2600" dirty="0" smtClean="0"/>
          </a:p>
          <a:p>
            <a:pPr marL="0" indent="0" algn="just">
              <a:buNone/>
            </a:pPr>
            <a:r>
              <a:rPr lang="tr-TR" sz="2400" dirty="0" smtClean="0"/>
              <a:t>Önceki başlıklar altında bütçelenemeyen ancak doğrudan proje uygulaması ile ilgili maliyetler bu grupta </a:t>
            </a:r>
            <a:r>
              <a:rPr lang="tr-TR" sz="2400" dirty="0" err="1" smtClean="0"/>
              <a:t>bütçelendirilir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r>
              <a:rPr lang="tr-TR" sz="2400" dirty="0" smtClean="0"/>
              <a:t>Danışmanlık hizmet alımı, organizasyon hizmet alımları, kontrolörlük hizmeti, inşa edilen tesisin sigorta poliçesi maliyetleri bu bütçe kalemi altında </a:t>
            </a:r>
            <a:r>
              <a:rPr lang="tr-TR" sz="2400" dirty="0" err="1" smtClean="0"/>
              <a:t>bütçelendirilebilir</a:t>
            </a:r>
            <a:r>
              <a:rPr lang="tr-TR" sz="2400" dirty="0" smtClean="0"/>
              <a:t>.</a:t>
            </a: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Önemli ! Proje </a:t>
            </a:r>
            <a:r>
              <a:rPr lang="tr-TR" sz="2400" b="1" dirty="0">
                <a:solidFill>
                  <a:srgbClr val="FF0000"/>
                </a:solidFill>
              </a:rPr>
              <a:t>personeline bu bütçe kalemi kapsamında ödeme yapmak uygun değildir.</a:t>
            </a:r>
            <a:r>
              <a:rPr lang="tr-TR" sz="2400" dirty="0"/>
              <a:t>	</a:t>
            </a:r>
          </a:p>
          <a:p>
            <a:pPr algn="just"/>
            <a:endParaRPr lang="tr-TR" sz="2500" dirty="0" smtClean="0"/>
          </a:p>
          <a:p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6291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749445"/>
          </a:xfrm>
        </p:spPr>
        <p:txBody>
          <a:bodyPr>
            <a:normAutofit/>
          </a:bodyPr>
          <a:lstStyle/>
          <a:p>
            <a:r>
              <a:rPr lang="tr-TR" sz="3200">
                <a:solidFill>
                  <a:schemeClr val="tx2">
                    <a:lumMod val="50000"/>
                  </a:schemeClr>
                </a:solidFill>
              </a:rPr>
              <a:t>Proje </a:t>
            </a:r>
            <a:r>
              <a:rPr lang="tr-TR" sz="3200" smtClean="0">
                <a:solidFill>
                  <a:schemeClr val="tx2">
                    <a:lumMod val="50000"/>
                  </a:schemeClr>
                </a:solidFill>
              </a:rPr>
              <a:t>Bütçesinde Uygun Olmayan Maliyetler 1</a:t>
            </a:r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1627" y="1010092"/>
            <a:ext cx="8080745" cy="57415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lvl="0" algn="just"/>
            <a:r>
              <a:rPr lang="tr-TR" sz="2400" dirty="0"/>
              <a:t>Salt sözleşmeye, teminatlara ve ödemelere ilişkin her türlü vergi, resim, harç ve sair giderler,</a:t>
            </a:r>
          </a:p>
          <a:p>
            <a:pPr lvl="0" algn="just"/>
            <a:r>
              <a:rPr lang="tr-TR" sz="2400" dirty="0"/>
              <a:t>Döviz kuru zararları,</a:t>
            </a:r>
          </a:p>
          <a:p>
            <a:pPr lvl="0" algn="just"/>
            <a:r>
              <a:rPr lang="tr-TR" sz="2400" dirty="0"/>
              <a:t>Projenin uygulanmasına katılan kamu görevlilerinin maaşları,</a:t>
            </a:r>
          </a:p>
          <a:p>
            <a:pPr algn="just"/>
            <a:r>
              <a:rPr lang="tr-TR" sz="2400" dirty="0"/>
              <a:t>İkinci el ekipman </a:t>
            </a:r>
            <a:r>
              <a:rPr lang="tr-TR" sz="2400" dirty="0" smtClean="0"/>
              <a:t>alımı,</a:t>
            </a:r>
          </a:p>
          <a:p>
            <a:pPr lvl="0" algn="just"/>
            <a:r>
              <a:rPr lang="tr-TR" sz="2400" dirty="0"/>
              <a:t>Arsa ya da bina alımı,</a:t>
            </a:r>
          </a:p>
          <a:p>
            <a:pPr algn="just"/>
            <a:r>
              <a:rPr lang="tr-TR" sz="2400" dirty="0"/>
              <a:t>Cezalar, mali cezalar ve mahkeme giderleri ile istimlâk </a:t>
            </a:r>
            <a:r>
              <a:rPr lang="tr-TR" sz="2400" dirty="0" smtClean="0"/>
              <a:t>bedelleri,</a:t>
            </a:r>
          </a:p>
          <a:p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4112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74944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2">
                    <a:lumMod val="50000"/>
                  </a:schemeClr>
                </a:solidFill>
              </a:rPr>
              <a:t>Proje </a:t>
            </a: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Bütçesinde Uygun Olmayan Maliyetler 2</a:t>
            </a:r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1627" y="1010093"/>
            <a:ext cx="8080745" cy="52950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lvl="0" algn="just"/>
            <a:r>
              <a:rPr lang="tr-TR" sz="2400" dirty="0"/>
              <a:t>Borçlar ve gelecekteki muhtemel kayıplar için karşılıklar,</a:t>
            </a:r>
          </a:p>
          <a:p>
            <a:pPr lvl="0" algn="just"/>
            <a:r>
              <a:rPr lang="tr-TR" sz="2400" dirty="0"/>
              <a:t>Faiz borcu,</a:t>
            </a:r>
          </a:p>
          <a:p>
            <a:pPr lvl="0" algn="just"/>
            <a:r>
              <a:rPr lang="tr-TR" sz="2400" dirty="0"/>
              <a:t>Hâlihazırda başka bir çerçevede/programda finanse edilen kalemler,</a:t>
            </a:r>
          </a:p>
          <a:p>
            <a:pPr lvl="0" algn="just"/>
            <a:r>
              <a:rPr lang="tr-TR" sz="2400" dirty="0"/>
              <a:t>Kamu kurumlarının genel maliyetleri/idari maliyetleri,</a:t>
            </a:r>
          </a:p>
          <a:p>
            <a:pPr lvl="0" algn="just"/>
            <a:r>
              <a:rPr lang="tr-TR" sz="2400" dirty="0"/>
              <a:t>Proje hazırlık çalışmalarının ve diğer hazırlık faaliyetlerinin maliyetleri,</a:t>
            </a:r>
          </a:p>
          <a:p>
            <a:pPr lvl="0" algn="just"/>
            <a:r>
              <a:rPr lang="tr-TR" sz="2400" dirty="0"/>
              <a:t>Ayni </a:t>
            </a:r>
            <a:r>
              <a:rPr lang="tr-TR" sz="2400" dirty="0" smtClean="0"/>
              <a:t>katkılar,</a:t>
            </a:r>
          </a:p>
          <a:p>
            <a:pPr lvl="1" algn="just"/>
            <a:r>
              <a:rPr lang="tr-TR" sz="2000" i="1" dirty="0" smtClean="0"/>
              <a:t>(Başvuru </a:t>
            </a:r>
            <a:r>
              <a:rPr lang="tr-TR" sz="2000" i="1" dirty="0"/>
              <a:t>sahipleri, ortak(</a:t>
            </a:r>
            <a:r>
              <a:rPr lang="tr-TR" sz="2000" i="1" dirty="0" err="1"/>
              <a:t>lar</a:t>
            </a:r>
            <a:r>
              <a:rPr lang="tr-TR" sz="2000" i="1" dirty="0"/>
              <a:t>)ı veya işbirliği yapılan diğer gerçek veya tüzel kişilerin herhangi biri tarafından yapılacak arazi, mal, malzeme, iş gücü, </a:t>
            </a:r>
            <a:r>
              <a:rPr lang="tr-TR" sz="2000" i="1" dirty="0" smtClean="0"/>
              <a:t>makine-ekipman, eğitim salonu, tesis ya da personel tahsisi vb</a:t>
            </a:r>
            <a:r>
              <a:rPr lang="tr-TR" sz="2000" i="1" dirty="0"/>
              <a:t>. </a:t>
            </a:r>
            <a:r>
              <a:rPr lang="tr-TR" sz="2000" i="1" dirty="0" smtClean="0"/>
              <a:t>katkılardır.)</a:t>
            </a:r>
          </a:p>
          <a:p>
            <a:pPr lvl="1" algn="just"/>
            <a:endParaRPr lang="tr-TR" sz="2000" i="1" dirty="0" smtClean="0"/>
          </a:p>
          <a:p>
            <a:pPr marL="0" lvl="0" indent="0" algn="just">
              <a:buNone/>
            </a:pPr>
            <a:r>
              <a:rPr lang="tr-T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044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98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GENEL BİLGİLER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86540"/>
            <a:ext cx="7974419" cy="4839623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Satın alımın uygun maliyet olabilmesi için </a:t>
            </a:r>
            <a:r>
              <a:rPr lang="tr-TR" sz="2400" b="1" i="1" dirty="0" smtClean="0"/>
              <a:t>uygulama süresi içerisinde gerçekleşmesi, yararlanıcı veya ortağı tarafından gerçekleştirilmesi, proje hesabında doğrulanabilir olması ve destekleyici belgelerle desteklenmesi</a:t>
            </a:r>
            <a:r>
              <a:rPr lang="tr-TR" sz="2400" dirty="0" smtClean="0"/>
              <a:t> gerekir.</a:t>
            </a:r>
          </a:p>
          <a:p>
            <a:pPr algn="just"/>
            <a:r>
              <a:rPr lang="tr-TR" sz="2400" dirty="0" smtClean="0"/>
              <a:t>Değerlendirme süreci sonrasında, sözleşmelerin imzalanmasından önceki kontrol sürecinde bütçelerde değişiklik yapılabilecektir.</a:t>
            </a:r>
          </a:p>
          <a:p>
            <a:pPr algn="just"/>
            <a:r>
              <a:rPr lang="tr-TR" sz="2400" dirty="0" smtClean="0"/>
              <a:t>Bütçe revizyonu aşamasında yararlanıcıdan ilave bilgi istenebileceği gibi destek tutarında indirim de yapılabilecektir. (Maliyet gerekçelendirmeleri bu sebeple büyük önem taşımaktadır.)</a:t>
            </a:r>
          </a:p>
        </p:txBody>
      </p:sp>
    </p:spTree>
    <p:extLst>
      <p:ext uri="{BB962C8B-B14F-4D97-AF65-F5344CB8AC3E}">
        <p14:creationId xmlns:p14="http://schemas.microsoft.com/office/powerpoint/2010/main" val="739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0120" y="5887781"/>
            <a:ext cx="2541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i="1" dirty="0" smtClean="0">
                <a:solidFill>
                  <a:schemeClr val="bg1"/>
                </a:solidFill>
              </a:rPr>
              <a:t>TEŞEKKÜRLER</a:t>
            </a:r>
            <a:endParaRPr lang="tr-TR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20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Proje Bütçesi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400" dirty="0" smtClean="0"/>
              <a:t>Proje bütçesi;</a:t>
            </a:r>
          </a:p>
          <a:p>
            <a:pPr lvl="1" algn="just"/>
            <a:r>
              <a:rPr lang="tr-TR" sz="2400" dirty="0" smtClean="0"/>
              <a:t>Faaliyet Bütçesi,</a:t>
            </a:r>
          </a:p>
          <a:p>
            <a:pPr lvl="1" algn="just"/>
            <a:r>
              <a:rPr lang="tr-TR" sz="2400" dirty="0" smtClean="0"/>
              <a:t>Finansman Kaynakları,</a:t>
            </a:r>
          </a:p>
          <a:p>
            <a:pPr lvl="1" algn="just"/>
            <a:r>
              <a:rPr lang="tr-TR" sz="2400" dirty="0" smtClean="0"/>
              <a:t>Maliyetlerin Gerekçelendirilmesi,</a:t>
            </a:r>
          </a:p>
          <a:p>
            <a:pPr marL="0" lvl="1" indent="0" algn="just">
              <a:buNone/>
            </a:pPr>
            <a:r>
              <a:rPr lang="tr-TR" sz="2400" dirty="0"/>
              <a:t>o</a:t>
            </a:r>
            <a:r>
              <a:rPr lang="tr-TR" sz="2400" dirty="0" smtClean="0"/>
              <a:t>lmak üzere bölümden oluşmaktadır. Bütçeyi hazırlarken mutlaka her üç kısmın da tam ve doğru olarak doldurulmasına özen gösteriniz.</a:t>
            </a:r>
          </a:p>
          <a:p>
            <a:pPr marL="0" lvl="1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061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Proje Bütçesi – Önemli Hususlar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/>
              <a:t>Bütçede,</a:t>
            </a:r>
          </a:p>
          <a:p>
            <a:pPr marL="0" indent="0">
              <a:buNone/>
            </a:pPr>
            <a:r>
              <a:rPr lang="tr-TR" sz="2400" b="1" dirty="0" smtClean="0"/>
              <a:t>1 </a:t>
            </a:r>
            <a:r>
              <a:rPr lang="tr-TR" sz="2400" b="1" dirty="0" err="1" smtClean="0"/>
              <a:t>No’lu</a:t>
            </a:r>
            <a:r>
              <a:rPr lang="tr-TR" sz="2400" b="1" dirty="0" smtClean="0"/>
              <a:t> </a:t>
            </a:r>
            <a:r>
              <a:rPr lang="tr-TR" sz="2400" b="1" dirty="0"/>
              <a:t>“İnsan Kaynakları” </a:t>
            </a:r>
            <a:r>
              <a:rPr lang="tr-TR" sz="2400" dirty="0"/>
              <a:t>kalemi </a:t>
            </a:r>
            <a:r>
              <a:rPr lang="tr-TR" sz="2400" dirty="0" smtClean="0"/>
              <a:t>ve alt kalemleri</a:t>
            </a:r>
          </a:p>
          <a:p>
            <a:pPr marL="0" indent="0">
              <a:buNone/>
            </a:pPr>
            <a:r>
              <a:rPr lang="tr-TR" sz="2400" b="1" dirty="0"/>
              <a:t>2 </a:t>
            </a:r>
            <a:r>
              <a:rPr lang="tr-TR" sz="2400" b="1" dirty="0" err="1"/>
              <a:t>No’lu</a:t>
            </a:r>
            <a:r>
              <a:rPr lang="tr-TR" sz="2400" b="1" dirty="0"/>
              <a:t> “Seyahat” </a:t>
            </a:r>
            <a:r>
              <a:rPr lang="tr-TR" sz="2400" dirty="0"/>
              <a:t>kalemi ve alt kalemleri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b="1" dirty="0" smtClean="0"/>
              <a:t>4 </a:t>
            </a:r>
            <a:r>
              <a:rPr lang="tr-TR" sz="2400" b="1" dirty="0" err="1"/>
              <a:t>No’lu</a:t>
            </a:r>
            <a:r>
              <a:rPr lang="tr-TR" sz="2400" b="1" dirty="0"/>
              <a:t> “Yerel Ofis Maliyetleri”</a:t>
            </a:r>
            <a:r>
              <a:rPr lang="tr-TR" sz="2400" dirty="0"/>
              <a:t> kalemi ve alt </a:t>
            </a:r>
            <a:r>
              <a:rPr lang="tr-TR" sz="2400" dirty="0" smtClean="0"/>
              <a:t>kalemleri, </a:t>
            </a:r>
          </a:p>
          <a:p>
            <a:pPr marL="0" indent="0">
              <a:buNone/>
            </a:pPr>
            <a:r>
              <a:rPr lang="tr-TR" sz="2400" b="1" dirty="0" smtClean="0"/>
              <a:t>8 </a:t>
            </a:r>
            <a:r>
              <a:rPr lang="tr-TR" sz="2400" b="1" dirty="0" err="1"/>
              <a:t>No’lu</a:t>
            </a:r>
            <a:r>
              <a:rPr lang="tr-TR" sz="2400" b="1" dirty="0"/>
              <a:t> “İdari Maliyetler” </a:t>
            </a:r>
            <a:r>
              <a:rPr lang="tr-TR" sz="2400" dirty="0"/>
              <a:t>kalemi ve alt kalemleri</a:t>
            </a:r>
            <a:r>
              <a:rPr lang="tr-TR" sz="2400" dirty="0" smtClean="0"/>
              <a:t>,</a:t>
            </a:r>
          </a:p>
          <a:p>
            <a:pPr marL="0" indent="0" algn="just">
              <a:buNone/>
            </a:pPr>
            <a:r>
              <a:rPr lang="tr-TR" sz="2400" dirty="0" smtClean="0"/>
              <a:t>uygun </a:t>
            </a:r>
            <a:r>
              <a:rPr lang="tr-TR" sz="2400" dirty="0"/>
              <a:t>maliyet olarak değerlendirilmeyecek olup, proje için zorunlu görülen organizasyon ve koordinasyon </a:t>
            </a:r>
            <a:r>
              <a:rPr lang="tr-TR" sz="2400" dirty="0" smtClean="0"/>
              <a:t>faaliyetleri </a:t>
            </a:r>
            <a:r>
              <a:rPr lang="tr-TR" sz="2400" b="1" dirty="0" smtClean="0"/>
              <a:t>6 </a:t>
            </a:r>
            <a:r>
              <a:rPr lang="tr-TR" sz="2400" b="1" dirty="0" err="1"/>
              <a:t>No’lu</a:t>
            </a:r>
            <a:r>
              <a:rPr lang="tr-TR" sz="2400" b="1" dirty="0"/>
              <a:t> “Diğer” </a:t>
            </a:r>
            <a:r>
              <a:rPr lang="tr-TR" sz="2400" dirty="0"/>
              <a:t>bütçe kalemi altında </a:t>
            </a:r>
            <a:r>
              <a:rPr lang="tr-TR" sz="2400" dirty="0" err="1" smtClean="0"/>
              <a:t>maliyetlendirilebilecektir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923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B1 – Faaliyet Bütçesi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93" y="1130559"/>
            <a:ext cx="7963785" cy="4708525"/>
          </a:xfrm>
        </p:spPr>
      </p:pic>
    </p:spTree>
    <p:extLst>
      <p:ext uri="{BB962C8B-B14F-4D97-AF65-F5344CB8AC3E}">
        <p14:creationId xmlns:p14="http://schemas.microsoft.com/office/powerpoint/2010/main" val="15238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Proje Bütçesi – Önemli Hususlar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Başvuruda belirtilmeyen faaliyetlere ait maliyetler bütçede yer almamalıdır.</a:t>
            </a:r>
          </a:p>
          <a:p>
            <a:pPr algn="just"/>
            <a:r>
              <a:rPr lang="tr-TR" sz="2400" dirty="0" smtClean="0"/>
              <a:t>Her bir maliyet ilgili olduğu bütçe kaleminin altına yazılması gerekmektedir.</a:t>
            </a:r>
          </a:p>
          <a:p>
            <a:pPr algn="just"/>
            <a:r>
              <a:rPr lang="tr-TR" sz="2400" dirty="0" smtClean="0"/>
              <a:t>Bütçenin her bir kalemi için birim sayısı ve birim maliyetleri doğru şekilde belirtilmelidir.</a:t>
            </a:r>
          </a:p>
          <a:p>
            <a:pPr algn="just"/>
            <a:r>
              <a:rPr lang="tr-TR" sz="2400" dirty="0" smtClean="0"/>
              <a:t>Faaliyeti olmayan bütçe kalemi olmamalıdır, bütçesi yazılmamış faaliyet olması durumunda faaliyet kapsamındaki maliyetler yararlanıcılar tarafından karşılanacaktır.</a:t>
            </a:r>
          </a:p>
          <a:p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453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84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B2 – Beklenen Finansman Kaynakları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0848"/>
            <a:ext cx="8229600" cy="4935316"/>
          </a:xfrm>
        </p:spPr>
      </p:pic>
    </p:spTree>
    <p:extLst>
      <p:ext uri="{BB962C8B-B14F-4D97-AF65-F5344CB8AC3E}">
        <p14:creationId xmlns:p14="http://schemas.microsoft.com/office/powerpoint/2010/main" val="26680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/>
              <a:t>B3 – Maliyetlerin Gerekçelendirilmesi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6"/>
          <a:stretch/>
        </p:blipFill>
        <p:spPr>
          <a:xfrm>
            <a:off x="808074" y="1148316"/>
            <a:ext cx="7878726" cy="4797093"/>
          </a:xfrm>
        </p:spPr>
      </p:pic>
      <p:sp>
        <p:nvSpPr>
          <p:cNvPr id="7" name="Köşeleri Yuvarlanmış Dikdörtgen Belirtme Çizgisi 6"/>
          <p:cNvSpPr/>
          <p:nvPr/>
        </p:nvSpPr>
        <p:spPr>
          <a:xfrm>
            <a:off x="5879804" y="2126511"/>
            <a:ext cx="3264195" cy="2573080"/>
          </a:xfrm>
          <a:prstGeom prst="wedgeRoundRectCallout">
            <a:avLst/>
          </a:prstGeom>
          <a:solidFill>
            <a:schemeClr val="accent1">
              <a:alpha val="3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Bütçe açıklamaları, ilgili kalemin proje açısından önemini belirtir şekilde yazılmalıdır. </a:t>
            </a:r>
            <a:r>
              <a:rPr lang="tr-TR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‘ Proje için gereklidir’ </a:t>
            </a:r>
            <a:r>
              <a:rPr lang="tr-T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gibi ifadeler kalemin bütçe revizyonu aşamasında silinmesine sebebiyet verebilecektir.</a:t>
            </a:r>
            <a:endParaRPr lang="tr-TR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1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0241" y="37364"/>
            <a:ext cx="8657987" cy="74944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2">
                    <a:lumMod val="50000"/>
                  </a:schemeClr>
                </a:solidFill>
              </a:rPr>
              <a:t>Proje Bütçesi </a:t>
            </a: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3.Bölüm: </a:t>
            </a:r>
            <a:r>
              <a:rPr lang="tr-TR" sz="3200" dirty="0">
                <a:solidFill>
                  <a:schemeClr val="tx2">
                    <a:lumMod val="50000"/>
                  </a:schemeClr>
                </a:solidFill>
              </a:rPr>
              <a:t>Ekipman ve Malzemeler</a:t>
            </a:r>
            <a:endParaRPr lang="tr-T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633530"/>
              </p:ext>
            </p:extLst>
          </p:nvPr>
        </p:nvGraphicFramePr>
        <p:xfrm>
          <a:off x="893135" y="786810"/>
          <a:ext cx="7442789" cy="5209957"/>
        </p:xfrm>
        <a:graphic>
          <a:graphicData uri="http://schemas.openxmlformats.org/drawingml/2006/table">
            <a:tbl>
              <a:tblPr/>
              <a:tblGrid>
                <a:gridCol w="2905350"/>
                <a:gridCol w="926008"/>
                <a:gridCol w="1064910"/>
                <a:gridCol w="1172943"/>
                <a:gridCol w="1373578"/>
              </a:tblGrid>
              <a:tr h="357493">
                <a:tc>
                  <a:txBody>
                    <a:bodyPr/>
                    <a:lstStyle/>
                    <a:p>
                      <a:pPr algn="l" fontAlgn="ctr"/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Miktar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Birim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Toplam Maliyet</a:t>
                      </a:r>
                      <a:r>
                        <a:rPr lang="tr-TR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(TL)</a:t>
                      </a:r>
                      <a:endParaRPr lang="tr-T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574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 Ekipman ve  Malzeme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3.1. Araç Kiralama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391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3.2. Mobilya, Bilgisayar Ekipman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3.2.1 Laptop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Adet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3500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569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3.2.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Projeksiyon Cihazı ve Perdesi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 Adet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1000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3.2.3 Masa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Adet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300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3.2.4 Sandalye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3.3. Makineler, aletler...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3.3.1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Atık Su Arıtma Ünitesi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Adet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20000</a:t>
                      </a:r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3.3.2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3.3.3 ……………………………..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10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3.4. Makineler için yedek parçalar/ekipman, aletler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3.4.1 ………………………………..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 Diğer (Lütfen Belirtiniz)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3.5.1 ………………………………….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5803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Ekipman ve Malzeme Alt Toplamı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/>
                      <a:r>
                        <a:rPr lang="tr-T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28.500</a:t>
                      </a:r>
                      <a:endParaRPr lang="tr-TR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46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" y="260648"/>
            <a:ext cx="9144000" cy="749445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2">
                    <a:lumMod val="50000"/>
                  </a:schemeClr>
                </a:solidFill>
              </a:rPr>
              <a:t>Proje Bütçesi </a:t>
            </a: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3.Bölüm: Ekipman ve Malzemeler</a:t>
            </a:r>
            <a:endParaRPr lang="tr-T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0485" y="1010092"/>
            <a:ext cx="7708604" cy="52099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tr-TR" sz="2400" b="1" dirty="0" smtClean="0"/>
          </a:p>
          <a:p>
            <a:pPr marL="0" indent="0" algn="just">
              <a:buNone/>
            </a:pPr>
            <a:r>
              <a:rPr lang="tr-TR" sz="2400" b="1" dirty="0" smtClean="0"/>
              <a:t>Araç Kiralama ve Makine Ekipman Alımları:</a:t>
            </a:r>
            <a:endParaRPr lang="tr-TR" sz="2400" dirty="0" smtClean="0"/>
          </a:p>
          <a:p>
            <a:pPr marL="0" indent="0" algn="just">
              <a:buNone/>
            </a:pPr>
            <a:endParaRPr lang="tr-TR" sz="2600" dirty="0" smtClean="0"/>
          </a:p>
          <a:p>
            <a:pPr marL="0" indent="0" algn="just">
              <a:buNone/>
            </a:pPr>
            <a:r>
              <a:rPr lang="tr-TR" sz="2600" dirty="0" smtClean="0"/>
              <a:t>Ekipman </a:t>
            </a:r>
            <a:r>
              <a:rPr lang="tr-TR" sz="2600" dirty="0"/>
              <a:t>ve malzeme alım maliyetleri, bütçeye dâhil edilmeleri ve piyasa oranları ile uyuşmaları durumunda uygun maliyetlerdir. Yararlanıcı para ve maliyet etkinliğini garanti etmekle ve </a:t>
            </a:r>
            <a:r>
              <a:rPr lang="tr-TR" sz="2600" dirty="0" smtClean="0"/>
              <a:t>Proje Uygulama Rehberinde </a:t>
            </a:r>
            <a:r>
              <a:rPr lang="tr-TR" sz="2600" dirty="0"/>
              <a:t>tanımlanan ihale usullerini uygulamakla </a:t>
            </a:r>
            <a:r>
              <a:rPr lang="tr-TR" sz="2600" dirty="0" smtClean="0"/>
              <a:t>yükümlüdür. Proje faaliyetlerinde belirtilmesi şartıyla araç kiralama harcamaları bu bölümde gösterilebileceği gibi </a:t>
            </a:r>
            <a:r>
              <a:rPr lang="tr-TR" sz="2600" b="1" i="1" dirty="0" smtClean="0">
                <a:solidFill>
                  <a:srgbClr val="FF0000"/>
                </a:solidFill>
              </a:rPr>
              <a:t>6 </a:t>
            </a:r>
            <a:r>
              <a:rPr lang="tr-TR" sz="2600" b="1" i="1" dirty="0" err="1" smtClean="0">
                <a:solidFill>
                  <a:srgbClr val="FF0000"/>
                </a:solidFill>
              </a:rPr>
              <a:t>no’lu</a:t>
            </a:r>
            <a:r>
              <a:rPr lang="tr-TR" sz="2600" b="1" i="1" dirty="0" smtClean="0">
                <a:solidFill>
                  <a:srgbClr val="FF0000"/>
                </a:solidFill>
              </a:rPr>
              <a:t> Diğer </a:t>
            </a:r>
            <a:r>
              <a:rPr lang="tr-TR" sz="2600" dirty="0" smtClean="0"/>
              <a:t>bölümünde de gösterilebilir.</a:t>
            </a:r>
          </a:p>
          <a:p>
            <a:pPr marL="0" indent="0" algn="just">
              <a:buNone/>
            </a:pPr>
            <a:r>
              <a:rPr lang="tr-TR" sz="2600" dirty="0" smtClean="0"/>
              <a:t>30.101 </a:t>
            </a:r>
            <a:r>
              <a:rPr lang="tr-TR" sz="2600" dirty="0" err="1" smtClean="0"/>
              <a:t>TL+KDV’yi</a:t>
            </a:r>
            <a:r>
              <a:rPr lang="tr-TR" sz="2600" dirty="0" smtClean="0"/>
              <a:t> aşan makine ve ekipman için 2 adet proforma fatura sunulması gerekmektedir.</a:t>
            </a:r>
          </a:p>
          <a:p>
            <a:pPr marL="0" indent="0" algn="just">
              <a:buNone/>
            </a:pPr>
            <a:r>
              <a:rPr lang="tr-TR" sz="2600" b="1" dirty="0" smtClean="0">
                <a:solidFill>
                  <a:srgbClr val="FF0000"/>
                </a:solidFill>
              </a:rPr>
              <a:t>Önemli !  Lütfen harcama tutarları girilirken para ve maliyet etkinliği kavramına dikkat ediniz, piyasa koşullarının üzerinde tutarlar belirtmeyiniz! </a:t>
            </a:r>
          </a:p>
          <a:p>
            <a:pPr marL="0" indent="0" algn="just">
              <a:buNone/>
            </a:pPr>
            <a:r>
              <a:rPr lang="tr-TR" sz="2600" b="1" dirty="0">
                <a:solidFill>
                  <a:srgbClr val="FF0000"/>
                </a:solidFill>
              </a:rPr>
              <a:t>Lütfen makine-ekipman kalem isimlerini yazarken marka-model belirtmeyiniz!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	</a:t>
            </a:r>
          </a:p>
          <a:p>
            <a:pPr algn="just"/>
            <a:endParaRPr lang="tr-TR" sz="2500" dirty="0" smtClean="0"/>
          </a:p>
          <a:p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70069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AK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</TotalTime>
  <Words>956</Words>
  <Application>Microsoft Office PowerPoint</Application>
  <PresentationFormat>Ekran Gösterisi (4:3)</PresentationFormat>
  <Paragraphs>331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1_BAKKA</vt:lpstr>
      <vt:lpstr>PowerPoint Sunusu</vt:lpstr>
      <vt:lpstr>Proje Bütçesi</vt:lpstr>
      <vt:lpstr>Proje Bütçesi – Önemli Hususlar</vt:lpstr>
      <vt:lpstr>B1 – Faaliyet Bütçesi</vt:lpstr>
      <vt:lpstr>Proje Bütçesi – Önemli Hususlar</vt:lpstr>
      <vt:lpstr>B2 – Beklenen Finansman Kaynakları</vt:lpstr>
      <vt:lpstr>B3 – Maliyetlerin Gerekçelendirilmesi</vt:lpstr>
      <vt:lpstr>Proje Bütçesi 3.Bölüm: Ekipman ve Malzemeler</vt:lpstr>
      <vt:lpstr>Proje Bütçesi 3.Bölüm: Ekipman ve Malzemeler</vt:lpstr>
      <vt:lpstr> Proje Bütçesi 5.Bölüm: Diğer Maliyetler Hizmetler</vt:lpstr>
      <vt:lpstr>Proje Bütçesi 5.Bölüm: Diğer Maliyetler, Hizmetler</vt:lpstr>
      <vt:lpstr> Proje Bütçesi 6.Bölüm: Diğer</vt:lpstr>
      <vt:lpstr>Proje Bütçesi 6.Bölüm: Diğer</vt:lpstr>
      <vt:lpstr>Proje Bütçesinde Uygun Olmayan Maliyetler 1</vt:lpstr>
      <vt:lpstr>Proje Bütçesinde Uygun Olmayan Maliyetler 2</vt:lpstr>
      <vt:lpstr>GENEL BİLGİLER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YILI  KIRSAL KALKINMA MALİ DESTEK PROGRAMI</dc:title>
  <dc:creator>musab sungur</dc:creator>
  <cp:lastModifiedBy>Ümran ÖZTÜRK</cp:lastModifiedBy>
  <cp:revision>130</cp:revision>
  <cp:lastPrinted>2019-10-22T06:32:02Z</cp:lastPrinted>
  <dcterms:created xsi:type="dcterms:W3CDTF">2014-10-28T15:58:47Z</dcterms:created>
  <dcterms:modified xsi:type="dcterms:W3CDTF">2019-11-01T07:15:49Z</dcterms:modified>
</cp:coreProperties>
</file>